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0" r:id="rId4"/>
    <p:sldId id="257" r:id="rId5"/>
    <p:sldId id="258" r:id="rId6"/>
    <p:sldId id="280" r:id="rId7"/>
    <p:sldId id="281" r:id="rId8"/>
    <p:sldId id="282" r:id="rId9"/>
    <p:sldId id="283" r:id="rId10"/>
    <p:sldId id="284" r:id="rId11"/>
    <p:sldId id="285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3" autoAdjust="0"/>
    <p:restoredTop sz="94660"/>
  </p:normalViewPr>
  <p:slideViewPr>
    <p:cSldViewPr>
      <p:cViewPr varScale="1">
        <p:scale>
          <a:sx n="81" d="100"/>
          <a:sy n="81" d="100"/>
        </p:scale>
        <p:origin x="1075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9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Steadfastness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Adrian Liew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10/02/2019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Man, those were the days…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D72811-1F4E-4CD3-89DB-8EC8A8B56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 b="17451"/>
          <a:stretch/>
        </p:blipFill>
        <p:spPr>
          <a:xfrm>
            <a:off x="2267744" y="980728"/>
            <a:ext cx="4392488" cy="516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0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F308AE-72D1-4271-ABBE-872739370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3" r="-1" b="-1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4572000" cy="458112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Power of Steadfastness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The ability to stick things out </a:t>
            </a:r>
            <a:r>
              <a:rPr lang="en-US" sz="2400" b="1" dirty="0"/>
              <a:t>not for the sake of just sticking things out</a:t>
            </a:r>
            <a:r>
              <a:rPr lang="en-US" sz="2400" dirty="0"/>
              <a:t> but believing that you will eventually see the breakthrough.</a:t>
            </a:r>
            <a:endParaRPr lang="en-AU" sz="2400" b="1" i="1" dirty="0"/>
          </a:p>
        </p:txBody>
      </p:sp>
    </p:spTree>
    <p:extLst>
      <p:ext uri="{BB962C8B-B14F-4D97-AF65-F5344CB8AC3E}">
        <p14:creationId xmlns:p14="http://schemas.microsoft.com/office/powerpoint/2010/main" val="359526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Steadfast in the Greek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912" y="1093138"/>
            <a:ext cx="4680520" cy="4712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Greek concordance (</a:t>
            </a:r>
            <a:r>
              <a:rPr lang="en-US" b="1" dirty="0" err="1"/>
              <a:t>hedraios</a:t>
            </a:r>
            <a:r>
              <a:rPr lang="en-US" b="1" dirty="0"/>
              <a:t>) </a:t>
            </a:r>
          </a:p>
          <a:p>
            <a:pPr>
              <a:buFontTx/>
              <a:buChar char="-"/>
            </a:pPr>
            <a:r>
              <a:rPr lang="en-US" b="1" i="1" dirty="0"/>
              <a:t>sitting down firmly</a:t>
            </a:r>
          </a:p>
          <a:p>
            <a:pPr>
              <a:buFontTx/>
              <a:buChar char="-"/>
            </a:pPr>
            <a:endParaRPr lang="en-US" b="1" i="1" dirty="0"/>
          </a:p>
          <a:p>
            <a:pPr marL="0" indent="0">
              <a:buNone/>
            </a:pPr>
            <a:r>
              <a:rPr lang="en-US" dirty="0"/>
              <a:t>Greek Lexicon </a:t>
            </a:r>
          </a:p>
          <a:p>
            <a:pPr marL="0" indent="0">
              <a:buNone/>
            </a:pPr>
            <a:r>
              <a:rPr lang="en-US" b="1" i="1" dirty="0"/>
              <a:t>- immovable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521A7-1DC3-4CE3-BA01-A61B8600D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3081093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3"/>
            <a:ext cx="8712968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Lamentations 3:21-23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21 But this I call to mind,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   and therefore I have </a:t>
            </a:r>
            <a:r>
              <a:rPr lang="en-US" b="1" i="1" dirty="0"/>
              <a:t>hope</a:t>
            </a:r>
            <a:r>
              <a:rPr lang="en-US" i="1" dirty="0"/>
              <a:t>:</a:t>
            </a:r>
          </a:p>
          <a:p>
            <a:pPr marL="0" indent="0">
              <a:buNone/>
            </a:pPr>
            <a:r>
              <a:rPr lang="en-US" i="1" dirty="0"/>
              <a:t>22 The </a:t>
            </a:r>
            <a:r>
              <a:rPr lang="en-US" b="1" i="1" dirty="0"/>
              <a:t>steadfast love</a:t>
            </a:r>
            <a:r>
              <a:rPr lang="en-US" i="1" dirty="0"/>
              <a:t> of the </a:t>
            </a:r>
            <a:r>
              <a:rPr lang="en-US" b="1" i="1" dirty="0"/>
              <a:t>Lord never ceases</a:t>
            </a:r>
            <a:r>
              <a:rPr lang="en-US" i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    his mercies never come to an end;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23 they are new every morning;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    great is your </a:t>
            </a:r>
            <a:r>
              <a:rPr lang="en-US" b="1" i="1" dirty="0"/>
              <a:t>faithfulness</a:t>
            </a:r>
            <a:r>
              <a:rPr lang="en-US" i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8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7"/>
            <a:ext cx="8712968" cy="3456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/>
              <a:t>There is a power in steadfastness, there is power in faithfulness, there is power in having grit to push through and stick things out even though things aren’t going </a:t>
            </a:r>
          </a:p>
          <a:p>
            <a:pPr marL="0" indent="0" algn="ctr">
              <a:buNone/>
            </a:pPr>
            <a:r>
              <a:rPr lang="en-US" b="1" i="1" dirty="0"/>
              <a:t>so great.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01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3"/>
            <a:ext cx="8712968" cy="52565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Hebrews 3:12-15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See to it, brothers and sisters, that none of you has a </a:t>
            </a:r>
            <a:r>
              <a:rPr lang="en-US" b="1" i="1" dirty="0"/>
              <a:t>sinful</a:t>
            </a:r>
            <a:r>
              <a:rPr lang="en-US" i="1" dirty="0"/>
              <a:t>, </a:t>
            </a:r>
            <a:r>
              <a:rPr lang="en-US" b="1" i="1" dirty="0"/>
              <a:t>unbelieving heart </a:t>
            </a:r>
            <a:r>
              <a:rPr lang="en-US" i="1" dirty="0"/>
              <a:t>that turns away from the living God. But encourage one another daily, as long as it is called “Today,” so that none of you may be </a:t>
            </a:r>
            <a:r>
              <a:rPr lang="en-US" b="1" i="1" dirty="0"/>
              <a:t>hardened </a:t>
            </a:r>
            <a:r>
              <a:rPr lang="en-US" i="1" dirty="0"/>
              <a:t>by sin’s deceitfulness. We have come to share in Christ, if indeed we </a:t>
            </a:r>
            <a:r>
              <a:rPr lang="en-US" b="1" i="1" dirty="0"/>
              <a:t>hold our original conviction firmly to the very end</a:t>
            </a:r>
            <a:r>
              <a:rPr lang="en-US" i="1" dirty="0"/>
              <a:t>. 15 As has just been said: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“Today, if you hear his voice,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do not harden your hearts</a:t>
            </a:r>
          </a:p>
          <a:p>
            <a:pPr marL="0" indent="0">
              <a:buNone/>
            </a:pPr>
            <a:r>
              <a:rPr lang="en-US" i="1" dirty="0"/>
              <a:t>as you did in the rebellion.”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CFEA8C-E3D5-401E-B1E7-9AE8AEB43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268760"/>
            <a:ext cx="6197846" cy="453066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D722267-09E8-4757-A6EB-CCA8B00B7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dirty="0"/>
              <a:t>3 Guys Building a Wall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CDB53C9-0A07-4C43-A4B2-D388D0B2844D}"/>
              </a:ext>
            </a:extLst>
          </p:cNvPr>
          <p:cNvSpPr/>
          <p:nvPr/>
        </p:nvSpPr>
        <p:spPr>
          <a:xfrm>
            <a:off x="323528" y="3356992"/>
            <a:ext cx="2267744" cy="1800200"/>
          </a:xfrm>
          <a:prstGeom prst="wedgeRoundRectCallout">
            <a:avLst>
              <a:gd name="adj1" fmla="val 34454"/>
              <a:gd name="adj2" fmla="val -684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I’m building </a:t>
            </a:r>
          </a:p>
          <a:p>
            <a:pPr algn="ctr"/>
            <a:r>
              <a:rPr lang="en-US" b="1" dirty="0"/>
              <a:t>a wall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FFD87DA-00D3-4D51-B27D-91B84FF458A8}"/>
              </a:ext>
            </a:extLst>
          </p:cNvPr>
          <p:cNvSpPr/>
          <p:nvPr/>
        </p:nvSpPr>
        <p:spPr>
          <a:xfrm>
            <a:off x="2792635" y="4198470"/>
            <a:ext cx="2267744" cy="1800200"/>
          </a:xfrm>
          <a:prstGeom prst="wedgeRoundRectCallout">
            <a:avLst>
              <a:gd name="adj1" fmla="val -1711"/>
              <a:gd name="adj2" fmla="val -767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I’m building </a:t>
            </a:r>
          </a:p>
          <a:p>
            <a:pPr algn="ctr"/>
            <a:r>
              <a:rPr lang="en-US" b="1" dirty="0"/>
              <a:t>a church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E93E93C1-0D14-4A6B-98CE-064D937DF9E5}"/>
              </a:ext>
            </a:extLst>
          </p:cNvPr>
          <p:cNvSpPr/>
          <p:nvPr/>
        </p:nvSpPr>
        <p:spPr>
          <a:xfrm>
            <a:off x="6536490" y="2996952"/>
            <a:ext cx="2267744" cy="1800200"/>
          </a:xfrm>
          <a:prstGeom prst="wedgeRoundRectCallout">
            <a:avLst>
              <a:gd name="adj1" fmla="val -62402"/>
              <a:gd name="adj2" fmla="val -86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I’m building </a:t>
            </a:r>
          </a:p>
          <a:p>
            <a:pPr algn="ctr"/>
            <a:r>
              <a:rPr lang="en-US" b="1" dirty="0"/>
              <a:t>a House of God</a:t>
            </a:r>
          </a:p>
        </p:txBody>
      </p:sp>
    </p:spTree>
    <p:extLst>
      <p:ext uri="{BB962C8B-B14F-4D97-AF65-F5344CB8AC3E}">
        <p14:creationId xmlns:p14="http://schemas.microsoft.com/office/powerpoint/2010/main" val="40254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Lessons on Being Steadfast and Faithful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093138"/>
            <a:ext cx="7704856" cy="4712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1) Priority of His Presence</a:t>
            </a:r>
          </a:p>
          <a:p>
            <a:pPr marL="0" indent="0">
              <a:buNone/>
            </a:pPr>
            <a:r>
              <a:rPr lang="en-US" b="1" dirty="0"/>
              <a:t>2) Simple Obedience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3) Pushing through with endurance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4) Pushing through when we don’t feel the passion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A847A-C469-4E38-83C0-2374A31B6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4149080"/>
            <a:ext cx="5616624" cy="253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7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Hindrances to being Steadfast and Faithful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093138"/>
            <a:ext cx="7704856" cy="4712126"/>
          </a:xfrm>
        </p:spPr>
        <p:txBody>
          <a:bodyPr>
            <a:normAutofit/>
          </a:bodyPr>
          <a:lstStyle/>
          <a:p>
            <a:pPr marL="514350" lvl="0" indent="-514350">
              <a:buAutoNum type="arabicParenR"/>
            </a:pPr>
            <a:r>
              <a:rPr lang="en-US" b="1" dirty="0"/>
              <a:t>Misplaced Morality</a:t>
            </a:r>
          </a:p>
          <a:p>
            <a:pPr marL="514350" indent="-514350">
              <a:buFont typeface="Arial" pitchFamily="34" charset="0"/>
              <a:buAutoNum type="arabicParenR"/>
            </a:pPr>
            <a:r>
              <a:rPr lang="en-US" b="1" dirty="0"/>
              <a:t>Unresolved Issues of the Heart</a:t>
            </a:r>
            <a:endParaRPr lang="en-US" dirty="0"/>
          </a:p>
          <a:p>
            <a:pPr marL="514350" lvl="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A872E0-5CCA-4462-9C2B-DB485CAA9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920996"/>
            <a:ext cx="5112568" cy="284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0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5F7E09-E713-4340-BF8E-DD0170B033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909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5398329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581" y="836712"/>
            <a:ext cx="4965379" cy="5058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 Corinthians 15:58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Therefore, my beloved brethren, be steadfast, immovable, always abounding in the work of the Lord, knowing that your labor is not in vain in the Lord.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434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맑은 고딕</vt:lpstr>
      <vt:lpstr>Arial</vt:lpstr>
      <vt:lpstr>Century Gothic</vt:lpstr>
      <vt:lpstr>Office Theme</vt:lpstr>
      <vt:lpstr>The Power of Steadfastness</vt:lpstr>
      <vt:lpstr>Man, those were the days…</vt:lpstr>
      <vt:lpstr>PowerPoint Presentation</vt:lpstr>
      <vt:lpstr>Steadfast in the Greek</vt:lpstr>
      <vt:lpstr>PowerPoint Presentation</vt:lpstr>
      <vt:lpstr>PowerPoint Presentation</vt:lpstr>
      <vt:lpstr>PowerPoint Presentation</vt:lpstr>
      <vt:lpstr>3 Guys Building a Wall</vt:lpstr>
      <vt:lpstr>Lessons on Being Steadfast and Faithful</vt:lpstr>
      <vt:lpstr>Hindrances to being Steadfast and Faithful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Steadfastness</dc:title>
  <dc:creator>Adrian Liew</dc:creator>
  <cp:lastModifiedBy>Adrian Liew</cp:lastModifiedBy>
  <cp:revision>1</cp:revision>
  <dcterms:created xsi:type="dcterms:W3CDTF">2019-02-09T14:38:48Z</dcterms:created>
  <dcterms:modified xsi:type="dcterms:W3CDTF">2019-02-09T14:41:36Z</dcterms:modified>
</cp:coreProperties>
</file>